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56" r:id="rId2"/>
    <p:sldId id="303" r:id="rId3"/>
    <p:sldId id="258" r:id="rId4"/>
    <p:sldId id="257" r:id="rId5"/>
    <p:sldId id="306" r:id="rId6"/>
    <p:sldId id="304" r:id="rId7"/>
    <p:sldId id="307" r:id="rId8"/>
    <p:sldId id="305" r:id="rId9"/>
    <p:sldId id="309" r:id="rId10"/>
    <p:sldId id="310" r:id="rId11"/>
    <p:sldId id="311" r:id="rId12"/>
    <p:sldId id="312" r:id="rId13"/>
    <p:sldId id="308" r:id="rId14"/>
    <p:sldId id="313" r:id="rId15"/>
    <p:sldId id="315" r:id="rId16"/>
    <p:sldId id="314" r:id="rId17"/>
    <p:sldId id="316"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6391" autoAdjust="0"/>
  </p:normalViewPr>
  <p:slideViewPr>
    <p:cSldViewPr snapToGrid="0">
      <p:cViewPr varScale="1">
        <p:scale>
          <a:sx n="74" d="100"/>
          <a:sy n="74" d="100"/>
        </p:scale>
        <p:origin x="1260" y="72"/>
      </p:cViewPr>
      <p:guideLst/>
    </p:cSldViewPr>
  </p:slideViewPr>
  <p:outlineViewPr>
    <p:cViewPr>
      <p:scale>
        <a:sx n="33" d="100"/>
        <a:sy n="33" d="100"/>
      </p:scale>
      <p:origin x="0" y="-81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9C33E-5B83-4C68-854B-905C5C872521}" type="datetimeFigureOut">
              <a:rPr lang="en-GB" smtClean="0"/>
              <a:t>22/09/2022</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D090F-EA0B-4560-B98B-5D568C2579C9}" type="slidenum">
              <a:rPr lang="en-GB" smtClean="0"/>
              <a:t>‹#›</a:t>
            </a:fld>
            <a:endParaRPr lang="en-GB" dirty="0"/>
          </a:p>
        </p:txBody>
      </p:sp>
    </p:spTree>
    <p:extLst>
      <p:ext uri="{BB962C8B-B14F-4D97-AF65-F5344CB8AC3E}">
        <p14:creationId xmlns:p14="http://schemas.microsoft.com/office/powerpoint/2010/main" val="15627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264046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38182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GB" sz="10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A4D090F-EA0B-4560-B98B-5D568C2579C9}"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3100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a:t>Course #</a:t>
            </a:r>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a:t>Click to edit Course title</a:t>
            </a:r>
          </a:p>
        </p:txBody>
      </p:sp>
    </p:spTree>
    <p:extLst>
      <p:ext uri="{BB962C8B-B14F-4D97-AF65-F5344CB8AC3E}">
        <p14:creationId xmlns:p14="http://schemas.microsoft.com/office/powerpoint/2010/main" val="199045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965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78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46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97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30950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30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74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240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4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7250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5912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823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ckleng1964@gmai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bootcamp.cvn.columbia.edu/blog/data-analyst-skills/" TargetMode="External"/><Relationship Id="rId2" Type="http://schemas.openxmlformats.org/officeDocument/2006/relationships/hyperlink" Target="https://www.northeastern.edu/graduate/blog/data-analyst-skill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46975" y="1132587"/>
            <a:ext cx="7650050" cy="2511457"/>
          </a:xfrm>
        </p:spPr>
        <p:txBody>
          <a:bodyPr/>
          <a:lstStyle/>
          <a:p>
            <a:r>
              <a:rPr lang="en-US" dirty="0"/>
              <a:t>Python Data Analytics with Pandas, NumPy, SciPy and Matplotlib</a:t>
            </a:r>
            <a:endParaRPr lang="en-GB" dirty="0"/>
          </a:p>
        </p:txBody>
      </p:sp>
      <p:sp>
        <p:nvSpPr>
          <p:cNvPr id="3" name="Subtitle 2"/>
          <p:cNvSpPr>
            <a:spLocks noGrp="1"/>
          </p:cNvSpPr>
          <p:nvPr>
            <p:ph type="subTitle" sz="quarter" idx="1"/>
          </p:nvPr>
        </p:nvSpPr>
        <p:spPr>
          <a:xfrm>
            <a:off x="6117464" y="3953814"/>
            <a:ext cx="2858895" cy="540913"/>
          </a:xfrm>
        </p:spPr>
        <p:txBody>
          <a:bodyPr/>
          <a:lstStyle/>
          <a:p>
            <a:r>
              <a:rPr lang="en-US" dirty="0" err="1"/>
              <a:t>C.K.Leng</a:t>
            </a:r>
            <a:endParaRPr lang="en-GB" dirty="0"/>
          </a:p>
        </p:txBody>
      </p:sp>
    </p:spTree>
    <p:extLst>
      <p:ext uri="{BB962C8B-B14F-4D97-AF65-F5344CB8AC3E}">
        <p14:creationId xmlns:p14="http://schemas.microsoft.com/office/powerpoint/2010/main" val="369765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8CE-CB26-48FC-1452-FB00BE043A4A}"/>
              </a:ext>
            </a:extLst>
          </p:cNvPr>
          <p:cNvSpPr>
            <a:spLocks noGrp="1"/>
          </p:cNvSpPr>
          <p:nvPr>
            <p:ph type="title"/>
          </p:nvPr>
        </p:nvSpPr>
        <p:spPr/>
        <p:txBody>
          <a:bodyPr/>
          <a:lstStyle/>
          <a:p>
            <a:r>
              <a:rPr lang="en-US" dirty="0"/>
              <a:t>Understanding the Nature of the Data</a:t>
            </a:r>
          </a:p>
        </p:txBody>
      </p:sp>
      <p:sp>
        <p:nvSpPr>
          <p:cNvPr id="3" name="Text Placeholder 2">
            <a:extLst>
              <a:ext uri="{FF2B5EF4-FFF2-40B4-BE49-F238E27FC236}">
                <a16:creationId xmlns:a16="http://schemas.microsoft.com/office/drawing/2014/main" id="{BC661214-0997-26DF-D205-4A47D82F775F}"/>
              </a:ext>
            </a:extLst>
          </p:cNvPr>
          <p:cNvSpPr>
            <a:spLocks noGrp="1"/>
          </p:cNvSpPr>
          <p:nvPr>
            <p:ph type="body" idx="1"/>
          </p:nvPr>
        </p:nvSpPr>
        <p:spPr/>
        <p:txBody>
          <a:bodyPr/>
          <a:lstStyle/>
          <a:p>
            <a:r>
              <a:rPr lang="en-US" dirty="0"/>
              <a:t>As shown in the following figure, we can see Data in two distinct ways: Categorical and Numerical:</a:t>
            </a:r>
          </a:p>
          <a:p>
            <a:endParaRPr lang="en-US" dirty="0"/>
          </a:p>
        </p:txBody>
      </p:sp>
      <p:pic>
        <p:nvPicPr>
          <p:cNvPr id="4" name="Picture 3">
            <a:extLst>
              <a:ext uri="{FF2B5EF4-FFF2-40B4-BE49-F238E27FC236}">
                <a16:creationId xmlns:a16="http://schemas.microsoft.com/office/drawing/2014/main" id="{6E437806-B78A-378D-A79F-EC281778639E}"/>
              </a:ext>
            </a:extLst>
          </p:cNvPr>
          <p:cNvPicPr>
            <a:picLocks noChangeAspect="1"/>
          </p:cNvPicPr>
          <p:nvPr/>
        </p:nvPicPr>
        <p:blipFill>
          <a:blip r:embed="rId2"/>
          <a:stretch>
            <a:fillRect/>
          </a:stretch>
        </p:blipFill>
        <p:spPr>
          <a:xfrm>
            <a:off x="1798694" y="2148098"/>
            <a:ext cx="4762500" cy="2352675"/>
          </a:xfrm>
          <a:prstGeom prst="rect">
            <a:avLst/>
          </a:prstGeom>
        </p:spPr>
      </p:pic>
    </p:spTree>
    <p:extLst>
      <p:ext uri="{BB962C8B-B14F-4D97-AF65-F5344CB8AC3E}">
        <p14:creationId xmlns:p14="http://schemas.microsoft.com/office/powerpoint/2010/main" val="257319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8CE-CB26-48FC-1452-FB00BE043A4A}"/>
              </a:ext>
            </a:extLst>
          </p:cNvPr>
          <p:cNvSpPr>
            <a:spLocks noGrp="1"/>
          </p:cNvSpPr>
          <p:nvPr>
            <p:ph type="title"/>
          </p:nvPr>
        </p:nvSpPr>
        <p:spPr/>
        <p:txBody>
          <a:bodyPr/>
          <a:lstStyle/>
          <a:p>
            <a:r>
              <a:rPr lang="en-US" dirty="0"/>
              <a:t>Understanding the Nature of the Data</a:t>
            </a:r>
          </a:p>
        </p:txBody>
      </p:sp>
      <p:sp>
        <p:nvSpPr>
          <p:cNvPr id="3" name="Text Placeholder 2">
            <a:extLst>
              <a:ext uri="{FF2B5EF4-FFF2-40B4-BE49-F238E27FC236}">
                <a16:creationId xmlns:a16="http://schemas.microsoft.com/office/drawing/2014/main" id="{BC661214-0997-26DF-D205-4A47D82F775F}"/>
              </a:ext>
            </a:extLst>
          </p:cNvPr>
          <p:cNvSpPr>
            <a:spLocks noGrp="1"/>
          </p:cNvSpPr>
          <p:nvPr>
            <p:ph type="body" idx="1"/>
          </p:nvPr>
        </p:nvSpPr>
        <p:spPr/>
        <p:txBody>
          <a:bodyPr/>
          <a:lstStyle/>
          <a:p>
            <a:r>
              <a:rPr lang="en-US" b="1" dirty="0"/>
              <a:t>Categorical data </a:t>
            </a:r>
            <a:r>
              <a:rPr lang="en-US" dirty="0"/>
              <a:t>are values or observations that can be sorted into groups or categories. There are two types of categorical values, nominal and ordinal. A nominal variable has no intrinsic ordering to its categories. </a:t>
            </a:r>
          </a:p>
          <a:p>
            <a:r>
              <a:rPr lang="en-US" dirty="0"/>
              <a:t>For example, housing is a categorical variable having two categories (own and rent). An ordinal variable has an established ordering. </a:t>
            </a:r>
          </a:p>
          <a:p>
            <a:r>
              <a:rPr lang="en-US" dirty="0"/>
              <a:t>For example, age as a variable with three orderly categories (young, adult, and elder).</a:t>
            </a:r>
          </a:p>
        </p:txBody>
      </p:sp>
    </p:spTree>
    <p:extLst>
      <p:ext uri="{BB962C8B-B14F-4D97-AF65-F5344CB8AC3E}">
        <p14:creationId xmlns:p14="http://schemas.microsoft.com/office/powerpoint/2010/main" val="104399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8CE-CB26-48FC-1452-FB00BE043A4A}"/>
              </a:ext>
            </a:extLst>
          </p:cNvPr>
          <p:cNvSpPr>
            <a:spLocks noGrp="1"/>
          </p:cNvSpPr>
          <p:nvPr>
            <p:ph type="title"/>
          </p:nvPr>
        </p:nvSpPr>
        <p:spPr/>
        <p:txBody>
          <a:bodyPr/>
          <a:lstStyle/>
          <a:p>
            <a:r>
              <a:rPr lang="en-US" dirty="0"/>
              <a:t>Understanding the Nature of the Data</a:t>
            </a:r>
          </a:p>
        </p:txBody>
      </p:sp>
      <p:sp>
        <p:nvSpPr>
          <p:cNvPr id="3" name="Text Placeholder 2">
            <a:extLst>
              <a:ext uri="{FF2B5EF4-FFF2-40B4-BE49-F238E27FC236}">
                <a16:creationId xmlns:a16="http://schemas.microsoft.com/office/drawing/2014/main" id="{BC661214-0997-26DF-D205-4A47D82F775F}"/>
              </a:ext>
            </a:extLst>
          </p:cNvPr>
          <p:cNvSpPr>
            <a:spLocks noGrp="1"/>
          </p:cNvSpPr>
          <p:nvPr>
            <p:ph type="body" idx="1"/>
          </p:nvPr>
        </p:nvSpPr>
        <p:spPr/>
        <p:txBody>
          <a:bodyPr/>
          <a:lstStyle/>
          <a:p>
            <a:r>
              <a:rPr lang="en-US" b="1" dirty="0"/>
              <a:t>Numerical data </a:t>
            </a:r>
            <a:r>
              <a:rPr lang="en-US" dirty="0"/>
              <a:t>are values or observations that can be measured. There are two kinds of numerical values, discrete and continuous. Discrete data are values or observations that can be counted and are distinct and separate. </a:t>
            </a:r>
          </a:p>
          <a:p>
            <a:r>
              <a:rPr lang="en-US" dirty="0"/>
              <a:t>For example, number of lines in a code. Continuous data are values or observations that may take on any value within a finite or infinite interval. </a:t>
            </a:r>
          </a:p>
          <a:p>
            <a:r>
              <a:rPr lang="en-US" dirty="0"/>
              <a:t>For example, an economic time series such as historic gold prices.</a:t>
            </a:r>
          </a:p>
        </p:txBody>
      </p:sp>
    </p:spTree>
    <p:extLst>
      <p:ext uri="{BB962C8B-B14F-4D97-AF65-F5344CB8AC3E}">
        <p14:creationId xmlns:p14="http://schemas.microsoft.com/office/powerpoint/2010/main" val="173417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8CE-CB26-48FC-1452-FB00BE043A4A}"/>
              </a:ext>
            </a:extLst>
          </p:cNvPr>
          <p:cNvSpPr>
            <a:spLocks noGrp="1"/>
          </p:cNvSpPr>
          <p:nvPr>
            <p:ph type="title"/>
          </p:nvPr>
        </p:nvSpPr>
        <p:spPr/>
        <p:txBody>
          <a:bodyPr/>
          <a:lstStyle/>
          <a:p>
            <a:r>
              <a:rPr lang="en-US" dirty="0"/>
              <a:t>Understanding the Nature of the Data</a:t>
            </a:r>
          </a:p>
        </p:txBody>
      </p:sp>
      <p:sp>
        <p:nvSpPr>
          <p:cNvPr id="3" name="Text Placeholder 2">
            <a:extLst>
              <a:ext uri="{FF2B5EF4-FFF2-40B4-BE49-F238E27FC236}">
                <a16:creationId xmlns:a16="http://schemas.microsoft.com/office/drawing/2014/main" id="{BC661214-0997-26DF-D205-4A47D82F775F}"/>
              </a:ext>
            </a:extLst>
          </p:cNvPr>
          <p:cNvSpPr>
            <a:spLocks noGrp="1"/>
          </p:cNvSpPr>
          <p:nvPr>
            <p:ph type="body" idx="1"/>
          </p:nvPr>
        </p:nvSpPr>
        <p:spPr/>
        <p:txBody>
          <a:bodyPr/>
          <a:lstStyle/>
          <a:p>
            <a:r>
              <a:rPr lang="en-US" dirty="0"/>
              <a:t>Examples:</a:t>
            </a:r>
          </a:p>
          <a:p>
            <a:pPr lvl="1"/>
            <a:r>
              <a:rPr lang="en-US" dirty="0"/>
              <a:t>E-mails (unstructured, discrete)</a:t>
            </a:r>
          </a:p>
          <a:p>
            <a:pPr lvl="1"/>
            <a:r>
              <a:rPr lang="en-US" dirty="0"/>
              <a:t>Digital images (unstructured, discrete)</a:t>
            </a:r>
          </a:p>
          <a:p>
            <a:pPr lvl="1"/>
            <a:r>
              <a:rPr lang="en-US" dirty="0"/>
              <a:t>Stock market logs (structured, continuous)</a:t>
            </a:r>
          </a:p>
          <a:p>
            <a:pPr lvl="1"/>
            <a:r>
              <a:rPr lang="en-US" dirty="0"/>
              <a:t>Historic gold prices (structured, continuous)</a:t>
            </a:r>
          </a:p>
          <a:p>
            <a:pPr lvl="1"/>
            <a:r>
              <a:rPr lang="en-US" dirty="0"/>
              <a:t>Credit approval records (structured, discrete)</a:t>
            </a:r>
          </a:p>
          <a:p>
            <a:pPr lvl="1"/>
            <a:r>
              <a:rPr lang="en-US" dirty="0"/>
              <a:t>Social media friends and relationships (unstructured, discrete)</a:t>
            </a:r>
          </a:p>
          <a:p>
            <a:pPr lvl="1"/>
            <a:r>
              <a:rPr lang="en-US" dirty="0"/>
              <a:t>Tweets and trending topics (unstructured, continuous)</a:t>
            </a:r>
          </a:p>
          <a:p>
            <a:pPr lvl="1"/>
            <a:r>
              <a:rPr lang="en-US" dirty="0"/>
              <a:t>Sales records (structured, continuous)</a:t>
            </a:r>
          </a:p>
        </p:txBody>
      </p:sp>
    </p:spTree>
    <p:extLst>
      <p:ext uri="{BB962C8B-B14F-4D97-AF65-F5344CB8AC3E}">
        <p14:creationId xmlns:p14="http://schemas.microsoft.com/office/powerpoint/2010/main" val="421370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36BA-074F-B856-F154-8B319ACD91F8}"/>
              </a:ext>
            </a:extLst>
          </p:cNvPr>
          <p:cNvSpPr>
            <a:spLocks noGrp="1"/>
          </p:cNvSpPr>
          <p:nvPr>
            <p:ph type="title"/>
          </p:nvPr>
        </p:nvSpPr>
        <p:spPr/>
        <p:txBody>
          <a:bodyPr/>
          <a:lstStyle/>
          <a:p>
            <a:r>
              <a:rPr lang="en-US" dirty="0"/>
              <a:t>The data analysis process</a:t>
            </a:r>
          </a:p>
        </p:txBody>
      </p:sp>
      <p:sp>
        <p:nvSpPr>
          <p:cNvPr id="3" name="Text Placeholder 2">
            <a:extLst>
              <a:ext uri="{FF2B5EF4-FFF2-40B4-BE49-F238E27FC236}">
                <a16:creationId xmlns:a16="http://schemas.microsoft.com/office/drawing/2014/main" id="{DF13A972-6E08-36FF-3909-B12EE556CAB8}"/>
              </a:ext>
            </a:extLst>
          </p:cNvPr>
          <p:cNvSpPr>
            <a:spLocks noGrp="1"/>
          </p:cNvSpPr>
          <p:nvPr>
            <p:ph type="body" idx="1"/>
          </p:nvPr>
        </p:nvSpPr>
        <p:spPr/>
        <p:txBody>
          <a:bodyPr/>
          <a:lstStyle/>
          <a:p>
            <a:r>
              <a:rPr lang="en-US" sz="2400" dirty="0"/>
              <a:t>When you have a good understanding of a phenomenon, it is possible to make predictions about it. Data analysis helps us to make this possible through exploring the past and creating predictive models.</a:t>
            </a:r>
          </a:p>
          <a:p>
            <a:pPr lvl="1"/>
            <a:r>
              <a:rPr lang="en-US" sz="2000" dirty="0"/>
              <a:t>The statement of problem</a:t>
            </a:r>
          </a:p>
          <a:p>
            <a:pPr lvl="1"/>
            <a:r>
              <a:rPr lang="en-US" sz="2000" dirty="0"/>
              <a:t>Obtain your data</a:t>
            </a:r>
          </a:p>
          <a:p>
            <a:pPr lvl="1"/>
            <a:r>
              <a:rPr lang="en-US" sz="2000" dirty="0"/>
              <a:t>Clean the data</a:t>
            </a:r>
          </a:p>
          <a:p>
            <a:pPr lvl="1"/>
            <a:r>
              <a:rPr lang="en-US" sz="2000" dirty="0"/>
              <a:t>Normalize the data</a:t>
            </a:r>
          </a:p>
          <a:p>
            <a:pPr lvl="1"/>
            <a:r>
              <a:rPr lang="en-US" sz="2000" dirty="0"/>
              <a:t>Transform the data</a:t>
            </a:r>
          </a:p>
          <a:p>
            <a:pPr lvl="1"/>
            <a:r>
              <a:rPr lang="en-US" sz="2000" dirty="0"/>
              <a:t>Exploratory statistics</a:t>
            </a:r>
          </a:p>
          <a:p>
            <a:pPr lvl="1"/>
            <a:r>
              <a:rPr lang="en-US" sz="2000" dirty="0"/>
              <a:t>Exploratory visualization</a:t>
            </a:r>
          </a:p>
          <a:p>
            <a:pPr lvl="1"/>
            <a:r>
              <a:rPr lang="en-US" sz="2000" dirty="0"/>
              <a:t>Predictive modeling</a:t>
            </a:r>
          </a:p>
          <a:p>
            <a:pPr lvl="1"/>
            <a:r>
              <a:rPr lang="en-US" sz="2000" dirty="0"/>
              <a:t>Validate your model</a:t>
            </a:r>
          </a:p>
          <a:p>
            <a:pPr lvl="1"/>
            <a:r>
              <a:rPr lang="en-US" sz="2000" dirty="0"/>
              <a:t>Visualize and interpret your results</a:t>
            </a:r>
          </a:p>
          <a:p>
            <a:pPr lvl="1"/>
            <a:r>
              <a:rPr lang="en-US" sz="2000" dirty="0"/>
              <a:t>Deploy your solution</a:t>
            </a:r>
          </a:p>
        </p:txBody>
      </p:sp>
      <p:pic>
        <p:nvPicPr>
          <p:cNvPr id="5" name="Picture 4">
            <a:extLst>
              <a:ext uri="{FF2B5EF4-FFF2-40B4-BE49-F238E27FC236}">
                <a16:creationId xmlns:a16="http://schemas.microsoft.com/office/drawing/2014/main" id="{C39ADBB5-44BD-97D2-C98E-8EA251319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416" y="6295947"/>
            <a:ext cx="5713674" cy="562053"/>
          </a:xfrm>
          <a:prstGeom prst="rect">
            <a:avLst/>
          </a:prstGeom>
        </p:spPr>
      </p:pic>
    </p:spTree>
    <p:extLst>
      <p:ext uri="{BB962C8B-B14F-4D97-AF65-F5344CB8AC3E}">
        <p14:creationId xmlns:p14="http://schemas.microsoft.com/office/powerpoint/2010/main" val="65734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8973-8A19-6178-040E-6485FE0A4634}"/>
              </a:ext>
            </a:extLst>
          </p:cNvPr>
          <p:cNvSpPr>
            <a:spLocks noGrp="1"/>
          </p:cNvSpPr>
          <p:nvPr>
            <p:ph type="title"/>
          </p:nvPr>
        </p:nvSpPr>
        <p:spPr/>
        <p:txBody>
          <a:bodyPr/>
          <a:lstStyle/>
          <a:p>
            <a:r>
              <a:rPr lang="it-IT" dirty="0"/>
              <a:t>Quantitative and Qualitative Data Analysis</a:t>
            </a:r>
            <a:endParaRPr lang="en-US" dirty="0"/>
          </a:p>
        </p:txBody>
      </p:sp>
      <p:sp>
        <p:nvSpPr>
          <p:cNvPr id="3" name="Text Placeholder 2">
            <a:extLst>
              <a:ext uri="{FF2B5EF4-FFF2-40B4-BE49-F238E27FC236}">
                <a16:creationId xmlns:a16="http://schemas.microsoft.com/office/drawing/2014/main" id="{5999FF8D-4511-3B2B-22EB-BF5A876F36EF}"/>
              </a:ext>
            </a:extLst>
          </p:cNvPr>
          <p:cNvSpPr>
            <a:spLocks noGrp="1"/>
          </p:cNvSpPr>
          <p:nvPr>
            <p:ph type="body" idx="1"/>
          </p:nvPr>
        </p:nvSpPr>
        <p:spPr>
          <a:xfrm>
            <a:off x="458788" y="740662"/>
            <a:ext cx="8119156" cy="5427909"/>
          </a:xfrm>
        </p:spPr>
        <p:txBody>
          <a:bodyPr/>
          <a:lstStyle/>
          <a:p>
            <a:r>
              <a:rPr lang="en-US" sz="2000" dirty="0"/>
              <a:t>Quantitative and qualitative analysis can be defined as follows:</a:t>
            </a:r>
          </a:p>
          <a:p>
            <a:pPr lvl="1"/>
            <a:r>
              <a:rPr lang="en-US" sz="1800" b="1" dirty="0"/>
              <a:t>Quantitative data: </a:t>
            </a:r>
            <a:r>
              <a:rPr lang="en-US" sz="1800" dirty="0"/>
              <a:t>It is numerical measurements expressed in terms of numbers</a:t>
            </a:r>
          </a:p>
          <a:p>
            <a:pPr lvl="1"/>
            <a:r>
              <a:rPr lang="en-US" sz="1800" b="1" dirty="0"/>
              <a:t>Qualitative data: </a:t>
            </a:r>
            <a:r>
              <a:rPr lang="en-US" sz="1800" dirty="0"/>
              <a:t>It is categorical measurements expressed in terms of natural language descriptions</a:t>
            </a:r>
          </a:p>
          <a:p>
            <a:r>
              <a:rPr lang="en-US" sz="2000" dirty="0"/>
              <a:t>Quantitative analytics involves analysis of numerical data. The type of the analysis will depend on the level of measurement. There are four kinds of measurements:</a:t>
            </a:r>
          </a:p>
          <a:p>
            <a:pPr lvl="1"/>
            <a:r>
              <a:rPr lang="en-US" sz="1800" b="1" dirty="0"/>
              <a:t>Nominal: </a:t>
            </a:r>
            <a:r>
              <a:rPr lang="en-US" sz="1800" dirty="0"/>
              <a:t>Data has no logical order and is used as classification data</a:t>
            </a:r>
          </a:p>
          <a:p>
            <a:pPr lvl="1"/>
            <a:r>
              <a:rPr lang="en-US" sz="1800" b="1" dirty="0"/>
              <a:t>Ordinal:</a:t>
            </a:r>
            <a:r>
              <a:rPr lang="en-US" sz="1800" dirty="0"/>
              <a:t> Data has a logical order and differences between values are not constant</a:t>
            </a:r>
          </a:p>
          <a:p>
            <a:pPr lvl="1"/>
            <a:r>
              <a:rPr lang="en-US" sz="1800" b="1" dirty="0"/>
              <a:t>Interval:</a:t>
            </a:r>
            <a:r>
              <a:rPr lang="en-US" sz="1800" dirty="0"/>
              <a:t> Data is continuous and depends on logical order. The data has standardized differences between values, but does not include zero</a:t>
            </a:r>
          </a:p>
          <a:p>
            <a:pPr lvl="1"/>
            <a:r>
              <a:rPr lang="en-US" sz="1800" b="1" dirty="0"/>
              <a:t>Ratio: </a:t>
            </a:r>
            <a:r>
              <a:rPr lang="en-US" sz="1800" dirty="0"/>
              <a:t>Data is continuous with logical order as well as regular interval differences between values and may include zero</a:t>
            </a:r>
          </a:p>
          <a:p>
            <a:r>
              <a:rPr lang="en-US" sz="2000" dirty="0"/>
              <a:t>Qualitative analysis can explore the complexity and meaning of social phenomena. Data for qualitative study may include written texts (for example, documents or email) and/or audible and visual data (for example, digital images or sounds) </a:t>
            </a:r>
          </a:p>
        </p:txBody>
      </p:sp>
    </p:spTree>
    <p:extLst>
      <p:ext uri="{BB962C8B-B14F-4D97-AF65-F5344CB8AC3E}">
        <p14:creationId xmlns:p14="http://schemas.microsoft.com/office/powerpoint/2010/main" val="223945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8973-8A19-6178-040E-6485FE0A4634}"/>
              </a:ext>
            </a:extLst>
          </p:cNvPr>
          <p:cNvSpPr>
            <a:spLocks noGrp="1"/>
          </p:cNvSpPr>
          <p:nvPr>
            <p:ph type="title"/>
          </p:nvPr>
        </p:nvSpPr>
        <p:spPr/>
        <p:txBody>
          <a:bodyPr/>
          <a:lstStyle/>
          <a:p>
            <a:r>
              <a:rPr lang="it-IT" dirty="0"/>
              <a:t>Open Data (Big Data)</a:t>
            </a:r>
            <a:endParaRPr lang="en-US" dirty="0"/>
          </a:p>
        </p:txBody>
      </p:sp>
      <p:sp>
        <p:nvSpPr>
          <p:cNvPr id="3" name="Text Placeholder 2">
            <a:extLst>
              <a:ext uri="{FF2B5EF4-FFF2-40B4-BE49-F238E27FC236}">
                <a16:creationId xmlns:a16="http://schemas.microsoft.com/office/drawing/2014/main" id="{5999FF8D-4511-3B2B-22EB-BF5A876F36EF}"/>
              </a:ext>
            </a:extLst>
          </p:cNvPr>
          <p:cNvSpPr>
            <a:spLocks noGrp="1"/>
          </p:cNvSpPr>
          <p:nvPr>
            <p:ph type="body" idx="1"/>
          </p:nvPr>
        </p:nvSpPr>
        <p:spPr/>
        <p:txBody>
          <a:bodyPr/>
          <a:lstStyle/>
          <a:p>
            <a:r>
              <a:rPr lang="en-US" sz="2400" dirty="0"/>
              <a:t>Big data is a term used when the data exceeds the processing capacity of typical database. We need a big data analytics when the data grows quickly and we need to uncover hidden patterns, unknown correlations, and other useful information.</a:t>
            </a:r>
          </a:p>
          <a:p>
            <a:r>
              <a:rPr lang="en-US" sz="2400" dirty="0"/>
              <a:t>There are three main features in big data:</a:t>
            </a:r>
          </a:p>
          <a:p>
            <a:pPr lvl="1"/>
            <a:r>
              <a:rPr lang="en-US" sz="1800" b="1" dirty="0"/>
              <a:t>Volume: </a:t>
            </a:r>
            <a:r>
              <a:rPr lang="en-US" sz="1800" dirty="0"/>
              <a:t>Large amounts of data</a:t>
            </a:r>
          </a:p>
          <a:p>
            <a:pPr lvl="1"/>
            <a:r>
              <a:rPr lang="en-US" sz="1800" b="1" dirty="0"/>
              <a:t>Variety: </a:t>
            </a:r>
            <a:r>
              <a:rPr lang="en-US" sz="1800" dirty="0"/>
              <a:t>Different types of structured, unstructured, and multi-structured data</a:t>
            </a:r>
          </a:p>
          <a:p>
            <a:pPr lvl="1"/>
            <a:r>
              <a:rPr lang="en-US" sz="1800" b="1" dirty="0"/>
              <a:t>Velocity: </a:t>
            </a:r>
            <a:r>
              <a:rPr lang="en-US" sz="1800" dirty="0"/>
              <a:t>Needs to be analyzed quickly</a:t>
            </a:r>
          </a:p>
        </p:txBody>
      </p:sp>
      <p:pic>
        <p:nvPicPr>
          <p:cNvPr id="5" name="Picture 4">
            <a:extLst>
              <a:ext uri="{FF2B5EF4-FFF2-40B4-BE49-F238E27FC236}">
                <a16:creationId xmlns:a16="http://schemas.microsoft.com/office/drawing/2014/main" id="{6260860E-CFF2-F632-0A51-4646A7DF8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854" y="4147634"/>
            <a:ext cx="2905530" cy="2400635"/>
          </a:xfrm>
          <a:prstGeom prst="rect">
            <a:avLst/>
          </a:prstGeom>
        </p:spPr>
      </p:pic>
    </p:spTree>
    <p:extLst>
      <p:ext uri="{BB962C8B-B14F-4D97-AF65-F5344CB8AC3E}">
        <p14:creationId xmlns:p14="http://schemas.microsoft.com/office/powerpoint/2010/main" val="365793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8759-CE2D-06C1-5677-4A2DF113DD77}"/>
              </a:ext>
            </a:extLst>
          </p:cNvPr>
          <p:cNvSpPr>
            <a:spLocks noGrp="1"/>
          </p:cNvSpPr>
          <p:nvPr>
            <p:ph type="title"/>
          </p:nvPr>
        </p:nvSpPr>
        <p:spPr/>
        <p:txBody>
          <a:bodyPr/>
          <a:lstStyle/>
          <a:p>
            <a:r>
              <a:rPr lang="en-US" dirty="0"/>
              <a:t>Python and Data Analysis</a:t>
            </a:r>
          </a:p>
        </p:txBody>
      </p:sp>
      <p:sp>
        <p:nvSpPr>
          <p:cNvPr id="3" name="Text Placeholder 2">
            <a:extLst>
              <a:ext uri="{FF2B5EF4-FFF2-40B4-BE49-F238E27FC236}">
                <a16:creationId xmlns:a16="http://schemas.microsoft.com/office/drawing/2014/main" id="{87A15E20-8EEF-C885-1274-5E99B6B062B7}"/>
              </a:ext>
            </a:extLst>
          </p:cNvPr>
          <p:cNvSpPr>
            <a:spLocks noGrp="1"/>
          </p:cNvSpPr>
          <p:nvPr>
            <p:ph type="body" idx="1"/>
          </p:nvPr>
        </p:nvSpPr>
        <p:spPr/>
        <p:txBody>
          <a:bodyPr/>
          <a:lstStyle/>
          <a:p>
            <a:r>
              <a:rPr lang="en-US" sz="2400" dirty="0"/>
              <a:t>Python is a scripting language—an interpreted language with its own built-in memory management and good facilities for calling and cooperating with other programs. There are two popular Versions, 2.7 or 3.x, in this course, we will focused on the 3.x Version because it is under active development and has already seen over two years of stable releases.</a:t>
            </a:r>
          </a:p>
          <a:p>
            <a:r>
              <a:rPr lang="en-US" sz="2400" dirty="0"/>
              <a:t>Python is multi-platform, which runs on Windows, Linux/Unix, and Mac OS X, and has been ported to the Java and .NET virtual machines</a:t>
            </a:r>
          </a:p>
          <a:p>
            <a:r>
              <a:rPr lang="en-US" sz="2400" dirty="0"/>
              <a:t>Python has powerful standard libraries and a wealth of third-party packages for numerical computation and machine learning such as NumPy, SciPy, pandas, </a:t>
            </a:r>
            <a:r>
              <a:rPr lang="en-US" sz="2400" dirty="0" err="1"/>
              <a:t>SciKit</a:t>
            </a:r>
            <a:r>
              <a:rPr lang="en-US" sz="2400" dirty="0"/>
              <a:t>, </a:t>
            </a:r>
            <a:r>
              <a:rPr lang="en-US" sz="2400" dirty="0" err="1"/>
              <a:t>mlpy</a:t>
            </a:r>
            <a:r>
              <a:rPr lang="en-US" sz="2400" dirty="0"/>
              <a:t>, and so on.</a:t>
            </a:r>
          </a:p>
        </p:txBody>
      </p:sp>
    </p:spTree>
    <p:extLst>
      <p:ext uri="{BB962C8B-B14F-4D97-AF65-F5344CB8AC3E}">
        <p14:creationId xmlns:p14="http://schemas.microsoft.com/office/powerpoint/2010/main" val="1036668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F561-215F-4958-8605-5E1FE0E6B331}"/>
              </a:ext>
            </a:extLst>
          </p:cNvPr>
          <p:cNvSpPr>
            <a:spLocks noGrp="1"/>
          </p:cNvSpPr>
          <p:nvPr>
            <p:ph type="title"/>
          </p:nvPr>
        </p:nvSpPr>
        <p:spPr/>
        <p:txBody>
          <a:bodyPr/>
          <a:lstStyle/>
          <a:p>
            <a:r>
              <a:rPr lang="en-US" dirty="0"/>
              <a:t>Your Instructor</a:t>
            </a:r>
          </a:p>
        </p:txBody>
      </p:sp>
      <p:sp>
        <p:nvSpPr>
          <p:cNvPr id="3" name="Text Placeholder 2">
            <a:extLst>
              <a:ext uri="{FF2B5EF4-FFF2-40B4-BE49-F238E27FC236}">
                <a16:creationId xmlns:a16="http://schemas.microsoft.com/office/drawing/2014/main" id="{1CF8E292-7534-4AEA-B598-99262EB3B136}"/>
              </a:ext>
            </a:extLst>
          </p:cNvPr>
          <p:cNvSpPr>
            <a:spLocks noGrp="1"/>
          </p:cNvSpPr>
          <p:nvPr>
            <p:ph type="body" idx="1"/>
          </p:nvPr>
        </p:nvSpPr>
        <p:spPr/>
        <p:txBody>
          <a:bodyPr/>
          <a:lstStyle/>
          <a:p>
            <a:r>
              <a:rPr lang="en-US" dirty="0"/>
              <a:t>LENG Chee Kong</a:t>
            </a:r>
          </a:p>
          <a:p>
            <a:r>
              <a:rPr lang="en-US" dirty="0">
                <a:hlinkClick r:id="rId2"/>
              </a:rPr>
              <a:t>ckleng1964@gmail.com</a:t>
            </a:r>
            <a:endParaRPr lang="en-US" dirty="0"/>
          </a:p>
          <a:p>
            <a:r>
              <a:rPr lang="en-US" dirty="0"/>
              <a:t>0192133329</a:t>
            </a:r>
          </a:p>
        </p:txBody>
      </p:sp>
    </p:spTree>
    <p:extLst>
      <p:ext uri="{BB962C8B-B14F-4D97-AF65-F5344CB8AC3E}">
        <p14:creationId xmlns:p14="http://schemas.microsoft.com/office/powerpoint/2010/main" val="166387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Schedule</a:t>
            </a:r>
          </a:p>
        </p:txBody>
      </p:sp>
      <p:sp>
        <p:nvSpPr>
          <p:cNvPr id="3" name="Text Placeholder 2"/>
          <p:cNvSpPr>
            <a:spLocks noGrp="1"/>
          </p:cNvSpPr>
          <p:nvPr>
            <p:ph type="body" idx="1"/>
          </p:nvPr>
        </p:nvSpPr>
        <p:spPr/>
        <p:txBody>
          <a:bodyPr/>
          <a:lstStyle/>
          <a:p>
            <a:r>
              <a:rPr lang="en-GB" dirty="0"/>
              <a:t>Duration: 2 Days
Training Hours: 9am~5pm
Lunch Break: </a:t>
            </a:r>
          </a:p>
          <a:p>
            <a:pPr lvl="1"/>
            <a:r>
              <a:rPr lang="en-GB" dirty="0"/>
              <a:t>Monday ~ Thursday: 12:30pm~1:30pm (1 Hour)</a:t>
            </a:r>
          </a:p>
          <a:p>
            <a:pPr lvl="1"/>
            <a:r>
              <a:rPr lang="en-GB" dirty="0"/>
              <a:t>Friday: 12:30pm~2:30pm (2 Hours)</a:t>
            </a:r>
          </a:p>
          <a:p>
            <a:r>
              <a:rPr lang="en-GB" dirty="0"/>
              <a:t>Short Breaks:</a:t>
            </a:r>
          </a:p>
          <a:p>
            <a:pPr lvl="1"/>
            <a:r>
              <a:rPr lang="en-GB" dirty="0"/>
              <a:t>Morning: 10:30am~10:45am</a:t>
            </a:r>
          </a:p>
          <a:p>
            <a:pPr lvl="1"/>
            <a:r>
              <a:rPr lang="en-GB" dirty="0"/>
              <a:t>Afternoon: 3:30pm~3:45pm</a:t>
            </a:r>
          </a:p>
        </p:txBody>
      </p:sp>
    </p:spTree>
    <p:extLst>
      <p:ext uri="{BB962C8B-B14F-4D97-AF65-F5344CB8AC3E}">
        <p14:creationId xmlns:p14="http://schemas.microsoft.com/office/powerpoint/2010/main" val="9141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Supporting Site</a:t>
            </a:r>
          </a:p>
        </p:txBody>
      </p:sp>
      <p:sp>
        <p:nvSpPr>
          <p:cNvPr id="3" name="Text Placeholder 2"/>
          <p:cNvSpPr>
            <a:spLocks noGrp="1"/>
          </p:cNvSpPr>
          <p:nvPr>
            <p:ph type="body" idx="1"/>
          </p:nvPr>
        </p:nvSpPr>
        <p:spPr/>
        <p:txBody>
          <a:bodyPr/>
          <a:lstStyle/>
          <a:p>
            <a:r>
              <a:rPr lang="en-GB" dirty="0"/>
              <a:t>https://pythoncourses.azurewebsites.net/PY010</a:t>
            </a:r>
          </a:p>
        </p:txBody>
      </p:sp>
    </p:spTree>
    <p:extLst>
      <p:ext uri="{BB962C8B-B14F-4D97-AF65-F5344CB8AC3E}">
        <p14:creationId xmlns:p14="http://schemas.microsoft.com/office/powerpoint/2010/main" val="69964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32C0-9B5B-9040-096F-8938D5203102}"/>
              </a:ext>
            </a:extLst>
          </p:cNvPr>
          <p:cNvSpPr>
            <a:spLocks noGrp="1"/>
          </p:cNvSpPr>
          <p:nvPr>
            <p:ph type="title"/>
          </p:nvPr>
        </p:nvSpPr>
        <p:spPr/>
        <p:txBody>
          <a:bodyPr/>
          <a:lstStyle/>
          <a:p>
            <a:r>
              <a:rPr lang="en-US" dirty="0"/>
              <a:t>Why you want to be Data Analyst</a:t>
            </a:r>
          </a:p>
        </p:txBody>
      </p:sp>
      <p:sp>
        <p:nvSpPr>
          <p:cNvPr id="3" name="Text Placeholder 2">
            <a:extLst>
              <a:ext uri="{FF2B5EF4-FFF2-40B4-BE49-F238E27FC236}">
                <a16:creationId xmlns:a16="http://schemas.microsoft.com/office/drawing/2014/main" id="{53B3C678-75A0-76F4-57F0-D8F2C2B3E038}"/>
              </a:ext>
            </a:extLst>
          </p:cNvPr>
          <p:cNvSpPr>
            <a:spLocks noGrp="1"/>
          </p:cNvSpPr>
          <p:nvPr>
            <p:ph type="body" idx="1"/>
          </p:nvPr>
        </p:nvSpPr>
        <p:spPr/>
        <p:txBody>
          <a:bodyPr/>
          <a:lstStyle/>
          <a:p>
            <a:r>
              <a:rPr lang="en-US" dirty="0"/>
              <a:t>The majority of companies today realize the value of a data-driven business strategy and are in need of talented individuals to provide insight into the constant stream of collected information.</a:t>
            </a:r>
          </a:p>
          <a:p>
            <a:r>
              <a:rPr lang="en-US" dirty="0"/>
              <a:t>Research shows that nearly 70 percent of U.S. executives say they will prefer job candidates with data skills by 2021, and the demand for analysts will only grow as we continue to digitize our physical world.</a:t>
            </a:r>
          </a:p>
          <a:p>
            <a:r>
              <a:rPr lang="en-US" dirty="0"/>
              <a:t>Relatively high in demand and higher pay job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15317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E07E-961E-C7CC-E74E-8E72CF086310}"/>
              </a:ext>
            </a:extLst>
          </p:cNvPr>
          <p:cNvSpPr>
            <a:spLocks noGrp="1"/>
          </p:cNvSpPr>
          <p:nvPr>
            <p:ph type="title"/>
          </p:nvPr>
        </p:nvSpPr>
        <p:spPr/>
        <p:txBody>
          <a:bodyPr/>
          <a:lstStyle/>
          <a:p>
            <a:r>
              <a:rPr lang="en-US" dirty="0"/>
              <a:t>Data Analysis</a:t>
            </a:r>
          </a:p>
        </p:txBody>
      </p:sp>
      <p:sp>
        <p:nvSpPr>
          <p:cNvPr id="3" name="Text Placeholder 2">
            <a:extLst>
              <a:ext uri="{FF2B5EF4-FFF2-40B4-BE49-F238E27FC236}">
                <a16:creationId xmlns:a16="http://schemas.microsoft.com/office/drawing/2014/main" id="{028CB37F-FCEF-C13C-AD49-6A24CDA223B5}"/>
              </a:ext>
            </a:extLst>
          </p:cNvPr>
          <p:cNvSpPr>
            <a:spLocks noGrp="1"/>
          </p:cNvSpPr>
          <p:nvPr>
            <p:ph type="body" idx="1"/>
          </p:nvPr>
        </p:nvSpPr>
        <p:spPr/>
        <p:txBody>
          <a:bodyPr/>
          <a:lstStyle/>
          <a:p>
            <a:pPr marL="0" indent="0">
              <a:buNone/>
            </a:pPr>
            <a:r>
              <a:rPr lang="en-US" dirty="0"/>
              <a:t>Data analysis is a process of </a:t>
            </a:r>
          </a:p>
          <a:p>
            <a:pPr lvl="1"/>
            <a:r>
              <a:rPr lang="en-US" dirty="0"/>
              <a:t>Inspecting</a:t>
            </a:r>
          </a:p>
          <a:p>
            <a:pPr lvl="1"/>
            <a:r>
              <a:rPr lang="en-US" dirty="0"/>
              <a:t>Cleansing</a:t>
            </a:r>
          </a:p>
          <a:p>
            <a:pPr lvl="1"/>
            <a:r>
              <a:rPr lang="en-US" dirty="0"/>
              <a:t>Transforming</a:t>
            </a:r>
          </a:p>
          <a:p>
            <a:pPr lvl="1"/>
            <a:r>
              <a:rPr lang="en-US" dirty="0"/>
              <a:t>Modelling data </a:t>
            </a:r>
          </a:p>
          <a:p>
            <a:pPr marL="0" indent="0">
              <a:buNone/>
            </a:pPr>
            <a:r>
              <a:rPr lang="en-US" dirty="0"/>
              <a:t>with the goal of discovering useful information, informing conclusions, and supporting decision-making.</a:t>
            </a:r>
          </a:p>
        </p:txBody>
      </p:sp>
    </p:spTree>
    <p:extLst>
      <p:ext uri="{BB962C8B-B14F-4D97-AF65-F5344CB8AC3E}">
        <p14:creationId xmlns:p14="http://schemas.microsoft.com/office/powerpoint/2010/main" val="31001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32C0-9B5B-9040-096F-8938D5203102}"/>
              </a:ext>
            </a:extLst>
          </p:cNvPr>
          <p:cNvSpPr>
            <a:spLocks noGrp="1"/>
          </p:cNvSpPr>
          <p:nvPr>
            <p:ph type="title"/>
          </p:nvPr>
        </p:nvSpPr>
        <p:spPr/>
        <p:txBody>
          <a:bodyPr/>
          <a:lstStyle/>
          <a:p>
            <a:r>
              <a:rPr lang="en-US" dirty="0"/>
              <a:t>Knowledge Domains of the Data Analyst</a:t>
            </a:r>
          </a:p>
        </p:txBody>
      </p:sp>
      <p:sp>
        <p:nvSpPr>
          <p:cNvPr id="3" name="Text Placeholder 2">
            <a:extLst>
              <a:ext uri="{FF2B5EF4-FFF2-40B4-BE49-F238E27FC236}">
                <a16:creationId xmlns:a16="http://schemas.microsoft.com/office/drawing/2014/main" id="{53B3C678-75A0-76F4-57F0-D8F2C2B3E038}"/>
              </a:ext>
            </a:extLst>
          </p:cNvPr>
          <p:cNvSpPr>
            <a:spLocks noGrp="1"/>
          </p:cNvSpPr>
          <p:nvPr>
            <p:ph type="body" idx="1"/>
          </p:nvPr>
        </p:nvSpPr>
        <p:spPr/>
        <p:txBody>
          <a:bodyPr/>
          <a:lstStyle/>
          <a:p>
            <a:r>
              <a:rPr lang="en-US" dirty="0"/>
              <a:t>Some of these top skills for data analysts include:.</a:t>
            </a:r>
          </a:p>
          <a:p>
            <a:pPr lvl="1">
              <a:buFont typeface="Wingdings" panose="05000000000000000000" pitchFamily="2" charset="2"/>
              <a:buChar char="ü"/>
            </a:pPr>
            <a:r>
              <a:rPr lang="en-US" dirty="0"/>
              <a:t>Structured Query Language (SQL)</a:t>
            </a:r>
          </a:p>
          <a:p>
            <a:pPr lvl="1">
              <a:buFont typeface="Wingdings" panose="05000000000000000000" pitchFamily="2" charset="2"/>
              <a:buChar char="ü"/>
            </a:pPr>
            <a:r>
              <a:rPr lang="en-US" dirty="0"/>
              <a:t>Microsoft Excel</a:t>
            </a:r>
          </a:p>
          <a:p>
            <a:pPr lvl="1">
              <a:buFont typeface="Wingdings" panose="05000000000000000000" pitchFamily="2" charset="2"/>
              <a:buChar char="ü"/>
            </a:pPr>
            <a:r>
              <a:rPr lang="en-US" dirty="0"/>
              <a:t>Critical Thinking</a:t>
            </a:r>
          </a:p>
          <a:p>
            <a:pPr lvl="1">
              <a:buFont typeface="Wingdings" panose="05000000000000000000" pitchFamily="2" charset="2"/>
              <a:buChar char="ü"/>
            </a:pPr>
            <a:r>
              <a:rPr lang="en-US" dirty="0"/>
              <a:t>R or </a:t>
            </a:r>
            <a:r>
              <a:rPr lang="en-US" b="1" dirty="0"/>
              <a:t>Python</a:t>
            </a:r>
            <a:r>
              <a:rPr lang="en-US" dirty="0"/>
              <a:t>-Statistical Programming</a:t>
            </a:r>
          </a:p>
          <a:p>
            <a:pPr lvl="1">
              <a:buFont typeface="Wingdings" panose="05000000000000000000" pitchFamily="2" charset="2"/>
              <a:buChar char="ü"/>
            </a:pPr>
            <a:r>
              <a:rPr lang="en-US" dirty="0"/>
              <a:t>Data Visualization</a:t>
            </a:r>
          </a:p>
          <a:p>
            <a:pPr lvl="1">
              <a:buFont typeface="Wingdings" panose="05000000000000000000" pitchFamily="2" charset="2"/>
              <a:buChar char="ü"/>
            </a:pPr>
            <a:r>
              <a:rPr lang="en-US" dirty="0"/>
              <a:t>Presentation Skills</a:t>
            </a:r>
          </a:p>
          <a:p>
            <a:pPr lvl="1">
              <a:buFont typeface="Wingdings" panose="05000000000000000000" pitchFamily="2" charset="2"/>
              <a:buChar char="ü"/>
            </a:pPr>
            <a:r>
              <a:rPr lang="en-US" dirty="0"/>
              <a:t>Machine Learning</a:t>
            </a:r>
          </a:p>
          <a:p>
            <a:pPr marL="288925" lvl="1" indent="0">
              <a:buNone/>
            </a:pPr>
            <a:endParaRPr lang="en-US" dirty="0"/>
          </a:p>
          <a:p>
            <a:pPr lvl="1">
              <a:buFont typeface="Wingdings" panose="05000000000000000000" pitchFamily="2" charset="2"/>
              <a:buChar char="Ø"/>
            </a:pPr>
            <a:r>
              <a:rPr lang="en-US" dirty="0">
                <a:hlinkClick r:id="rId2"/>
              </a:rPr>
              <a:t>https://www.northeastern.edu/graduate/blog/data-analyst-skills/</a:t>
            </a:r>
            <a:endParaRPr lang="en-US" dirty="0"/>
          </a:p>
          <a:p>
            <a:pPr lvl="1">
              <a:buFont typeface="Wingdings" panose="05000000000000000000" pitchFamily="2" charset="2"/>
              <a:buChar char="Ø"/>
            </a:pPr>
            <a:r>
              <a:rPr lang="en-US" dirty="0">
                <a:hlinkClick r:id="rId3"/>
              </a:rPr>
              <a:t>https://bootcamp.cvn.columbia.edu/blog/data-analyst-skills/</a:t>
            </a:r>
            <a:endParaRPr lang="en-US" dirty="0"/>
          </a:p>
          <a:p>
            <a:pPr marL="288925" lvl="1" indent="0">
              <a:buNone/>
            </a:pPr>
            <a:endParaRPr lang="en-US" dirty="0"/>
          </a:p>
          <a:p>
            <a:pPr marL="0" indent="0">
              <a:buNone/>
            </a:pPr>
            <a:endParaRPr lang="en-US" dirty="0"/>
          </a:p>
        </p:txBody>
      </p:sp>
    </p:spTree>
    <p:extLst>
      <p:ext uri="{BB962C8B-B14F-4D97-AF65-F5344CB8AC3E}">
        <p14:creationId xmlns:p14="http://schemas.microsoft.com/office/powerpoint/2010/main" val="315998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F32C0-9B5B-9040-096F-8938D5203102}"/>
              </a:ext>
            </a:extLst>
          </p:cNvPr>
          <p:cNvSpPr>
            <a:spLocks noGrp="1"/>
          </p:cNvSpPr>
          <p:nvPr>
            <p:ph type="title"/>
          </p:nvPr>
        </p:nvSpPr>
        <p:spPr/>
        <p:txBody>
          <a:bodyPr/>
          <a:lstStyle/>
          <a:p>
            <a:r>
              <a:rPr lang="en-US" dirty="0"/>
              <a:t>Why Python?</a:t>
            </a:r>
          </a:p>
        </p:txBody>
      </p:sp>
      <p:sp>
        <p:nvSpPr>
          <p:cNvPr id="3" name="Text Placeholder 2">
            <a:extLst>
              <a:ext uri="{FF2B5EF4-FFF2-40B4-BE49-F238E27FC236}">
                <a16:creationId xmlns:a16="http://schemas.microsoft.com/office/drawing/2014/main" id="{53B3C678-75A0-76F4-57F0-D8F2C2B3E038}"/>
              </a:ext>
            </a:extLst>
          </p:cNvPr>
          <p:cNvSpPr>
            <a:spLocks noGrp="1"/>
          </p:cNvSpPr>
          <p:nvPr>
            <p:ph type="body" idx="1"/>
          </p:nvPr>
        </p:nvSpPr>
        <p:spPr/>
        <p:txBody>
          <a:bodyPr/>
          <a:lstStyle/>
          <a:p>
            <a:r>
              <a:rPr lang="en-US" dirty="0"/>
              <a:t>Anything Excel can do, Python can do better—and 10 times faster. </a:t>
            </a:r>
          </a:p>
          <a:p>
            <a:r>
              <a:rPr lang="en-US" dirty="0"/>
              <a:t>Like SQL, Python can handle what Excel can’t. </a:t>
            </a:r>
          </a:p>
          <a:p>
            <a:r>
              <a:rPr lang="en-US" dirty="0"/>
              <a:t>It is powerful statistical programming language used to perform advanced analyses and predictive analytics on big data sets. </a:t>
            </a:r>
          </a:p>
          <a:p>
            <a:r>
              <a:rPr lang="en-US" dirty="0"/>
              <a:t>It is industry widely accepted language. </a:t>
            </a:r>
          </a:p>
          <a:p>
            <a:r>
              <a:rPr lang="en-US" dirty="0"/>
              <a:t>To truly work as a data analyst, you’ll need to go beyond SQL and master at the language.</a:t>
            </a:r>
          </a:p>
          <a:p>
            <a:endParaRPr lang="en-US" dirty="0"/>
          </a:p>
        </p:txBody>
      </p:sp>
    </p:spTree>
    <p:extLst>
      <p:ext uri="{BB962C8B-B14F-4D97-AF65-F5344CB8AC3E}">
        <p14:creationId xmlns:p14="http://schemas.microsoft.com/office/powerpoint/2010/main" val="101904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38CE-CB26-48FC-1452-FB00BE043A4A}"/>
              </a:ext>
            </a:extLst>
          </p:cNvPr>
          <p:cNvSpPr>
            <a:spLocks noGrp="1"/>
          </p:cNvSpPr>
          <p:nvPr>
            <p:ph type="title"/>
          </p:nvPr>
        </p:nvSpPr>
        <p:spPr/>
        <p:txBody>
          <a:bodyPr/>
          <a:lstStyle/>
          <a:p>
            <a:r>
              <a:rPr lang="en-US" dirty="0"/>
              <a:t>Understanding the Nature of the Data</a:t>
            </a:r>
          </a:p>
        </p:txBody>
      </p:sp>
      <p:sp>
        <p:nvSpPr>
          <p:cNvPr id="3" name="Text Placeholder 2">
            <a:extLst>
              <a:ext uri="{FF2B5EF4-FFF2-40B4-BE49-F238E27FC236}">
                <a16:creationId xmlns:a16="http://schemas.microsoft.com/office/drawing/2014/main" id="{BC661214-0997-26DF-D205-4A47D82F775F}"/>
              </a:ext>
            </a:extLst>
          </p:cNvPr>
          <p:cNvSpPr>
            <a:spLocks noGrp="1"/>
          </p:cNvSpPr>
          <p:nvPr>
            <p:ph type="body" idx="1"/>
          </p:nvPr>
        </p:nvSpPr>
        <p:spPr/>
        <p:txBody>
          <a:bodyPr/>
          <a:lstStyle/>
          <a:p>
            <a:r>
              <a:rPr lang="en-US" dirty="0"/>
              <a:t>Data is the plural of datum, so it is always treated as plural. We can find data in all the situations of the world around us, in all the structured or unstructured, in continuous or discrete conditions, in weather records, stock market logs, in photo albums, music playlists, or in our Twitter accounts. In fact, data can be seen as the essential raw material of any kind of human activity. </a:t>
            </a:r>
          </a:p>
          <a:p>
            <a:r>
              <a:rPr lang="en-US" dirty="0"/>
              <a:t>According to the </a:t>
            </a:r>
            <a:r>
              <a:rPr lang="en-US" i="1" dirty="0"/>
              <a:t>Oxford English Dictionary</a:t>
            </a:r>
            <a:r>
              <a:rPr lang="en-US" dirty="0"/>
              <a:t>:</a:t>
            </a:r>
          </a:p>
          <a:p>
            <a:pPr marL="347663" indent="0">
              <a:buNone/>
            </a:pPr>
            <a:r>
              <a:rPr lang="en-US" i="1" dirty="0"/>
              <a:t>Data are known facts or things used as basis for inference or reckoning.</a:t>
            </a:r>
          </a:p>
          <a:p>
            <a:endParaRPr lang="en-US" dirty="0"/>
          </a:p>
        </p:txBody>
      </p:sp>
    </p:spTree>
    <p:extLst>
      <p:ext uri="{BB962C8B-B14F-4D97-AF65-F5344CB8AC3E}">
        <p14:creationId xmlns:p14="http://schemas.microsoft.com/office/powerpoint/2010/main" val="3490373983"/>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NG_MOC_Core_ModuleNew</Template>
  <TotalTime>341</TotalTime>
  <Words>1228</Words>
  <Application>Microsoft Office PowerPoint</Application>
  <PresentationFormat>On-screen Show (4:3)</PresentationFormat>
  <Paragraphs>112</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Wingdings</vt:lpstr>
      <vt:lpstr>Segoe UI</vt:lpstr>
      <vt:lpstr>Arial</vt:lpstr>
      <vt:lpstr>Calibri</vt:lpstr>
      <vt:lpstr>Verdana</vt:lpstr>
      <vt:lpstr>NG_MOC_Core_ModuleNew2</vt:lpstr>
      <vt:lpstr>Python Data Analytics with Pandas, NumPy, SciPy and Matplotlib</vt:lpstr>
      <vt:lpstr>Your Instructor</vt:lpstr>
      <vt:lpstr>Training Schedule</vt:lpstr>
      <vt:lpstr>Course Supporting Site</vt:lpstr>
      <vt:lpstr>Why you want to be Data Analyst</vt:lpstr>
      <vt:lpstr>Data Analysis</vt:lpstr>
      <vt:lpstr>Knowledge Domains of the Data Analyst</vt:lpstr>
      <vt:lpstr>Why Python?</vt:lpstr>
      <vt:lpstr>Understanding the Nature of the Data</vt:lpstr>
      <vt:lpstr>Understanding the Nature of the Data</vt:lpstr>
      <vt:lpstr>Understanding the Nature of the Data</vt:lpstr>
      <vt:lpstr>Understanding the Nature of the Data</vt:lpstr>
      <vt:lpstr>Understanding the Nature of the Data</vt:lpstr>
      <vt:lpstr>The data analysis process</vt:lpstr>
      <vt:lpstr>Quantitative and Qualitative Data Analysis</vt:lpstr>
      <vt:lpstr>Open Data (Big Data)</vt:lpstr>
      <vt:lpstr>Python and Data Analysis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Richard Strange</dc:creator>
  <cp:lastModifiedBy>Corporate Trainer - Trainer 4</cp:lastModifiedBy>
  <cp:revision>38</cp:revision>
  <dcterms:created xsi:type="dcterms:W3CDTF">2019-05-28T15:35:21Z</dcterms:created>
  <dcterms:modified xsi:type="dcterms:W3CDTF">2022-09-22T00:35:49Z</dcterms:modified>
</cp:coreProperties>
</file>